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1" r:id="rId6"/>
    <p:sldId id="260" r:id="rId7"/>
    <p:sldId id="262" r:id="rId8"/>
    <p:sldId id="2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3"/>
    <a:srgbClr val="E4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C99E-D4F1-44E2-A4CD-E407D8A1E3E3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7735-B880-4636-AC0C-625A16F4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9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87735-B880-4636-AC0C-625A16F4B4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60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2068B-EF9D-BF46-AA79-F5FD5DF4D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41CC50-790F-0643-B59E-E157FDF63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E6328-A245-0149-97C0-C254583E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08FF7-6C44-604D-8E27-2193E9F6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27C4D-0B54-654D-B925-041CE128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5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375C0-4418-6744-A2B8-7AB642D0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7AE12F-DF15-9A48-903F-DA2675B1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834A8-AA5F-0847-95A1-8F34D732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B1A5E-0D66-754C-8426-652A2850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E288DA-FB3C-B849-AA78-FD0DCB54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17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CE3462-96A7-7447-B0B1-F90F2257A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ECB942-CD71-DD4F-AEBC-188FC320B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A51DB-4EF4-C141-ACE6-440D5898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877246-3CC3-EC45-A0CC-43B5B50C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DB12B2-EB17-8D45-A6F7-DB73F08F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22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5F451-4B1B-E646-91D4-F6791F92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E6A95-E337-2B4B-95C5-70C2A12A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75D8F8-A603-6545-BFA5-54B93192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8462F3-2BA2-3C4A-8201-42CA7855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4CBF10-7CBA-BD44-B617-B2FE483C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60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C129-45FF-0D41-B66F-E012ADDB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BE8163-CB0A-8847-88B3-058C616C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0B973-930E-AF4F-9542-E262D3D2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04C74-BA77-334D-A435-CF7B6059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F8FA4E-2D1D-1749-97B1-3AC6BF10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0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43723-3693-0E4D-8584-0446F25B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F20CD-26E3-8A44-BB96-6524D7456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53DE47-747F-8D49-81ED-B58DC3365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43C3A4-5ACC-B244-972A-6D6F542A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08ACF5-C518-0C43-A846-20A85DB8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5DA432-5683-7C45-A48C-07F8AEB2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15591-0EE3-844A-8868-8E13166E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9F0C41-D3DF-AA49-9E38-295FEE148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B2D70-5C5E-6D41-B16E-07FE23A2B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C17861-C777-B940-9720-492BD58C2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48C061-7457-E948-B9C0-9A7DCC8C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0FBDA6-2863-CA44-88CD-8277D60C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C06D9F-991D-2B45-88F0-FD94040F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729FABA-FCCA-7849-B9EA-6CF2FA35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7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CAFC9-DF86-784D-A852-652D2506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1E6EA9-BC4E-C948-8396-199AF527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44451B-9337-0347-A269-4278362F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74944E-C9DE-A845-92FF-23EA1947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74F8D7-E8EA-7F46-BADC-898196B2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FBA4A6-3940-3849-8DE7-F13F8E4B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5A3E2D-7E54-1D48-9F64-1A4C65F2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56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90A32-C936-9642-BFDD-6BDAD533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DA4982-181E-1B48-A6D6-8D71B09F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102640-8EE1-D147-A7AD-5BBDAC10E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FFC813-0DAF-4740-9880-6AE33A1E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1A8DFC-0E54-FC40-8BB7-7A5CAAD7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4D6102-8C88-8A4B-9133-DE24F3C4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17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C40FC-8078-F54A-B99F-335AA694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A56275-D00B-2740-B6F0-12D6FB875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717564-49CA-D64B-90F6-BDD142EF7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03362D-DE80-144C-BC82-99AD7C6B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9BA0A-0792-FB49-8059-98B606CB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06323C-5351-864E-BBAF-E45198A8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10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377512-CD75-2040-A3DF-DE722BE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58ED56-5063-AB4C-BB41-C71B16062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F87416-E46D-4A4B-BA7E-E946E6724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D960-AF81-214A-99B1-BFB1DEA58E0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B60342-A952-F943-AE96-182324245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10883-6ECB-3C45-8417-640284D51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99C8-4ACB-E049-93E5-1E1F7306BB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7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handball.fr/fr/vie-des-clubs/se-developper/evenementiel/hand-pour-ell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5800000.mmerabet@ffhandball.net" TargetMode="External"/><Relationship Id="rId4" Type="http://schemas.openxmlformats.org/officeDocument/2006/relationships/hyperlink" Target="mailto:5800000.bcosnard@ffhandball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BACFE-F411-E544-B3B7-F9FEA69D6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0454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FFHandV1" panose="02000503030000020004" pitchFamily="2" charset="77"/>
              </a:rPr>
              <a:t>Hand Pour Elles 2021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B5A67-236A-954F-A4D7-0061B14C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598"/>
            <a:ext cx="9144000" cy="782072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Parka Black" panose="02000503040000020004" pitchFamily="2" charset="77"/>
              </a:rPr>
              <a:t>Du 15 octobre au 30 novembre</a:t>
            </a:r>
          </a:p>
        </p:txBody>
      </p:sp>
      <p:pic>
        <p:nvPicPr>
          <p:cNvPr id="1028" name="Picture 4" descr="FDJ et la FFHandball lancent « Hand pour Elles » - SPORTMAG">
            <a:extLst>
              <a:ext uri="{FF2B5EF4-FFF2-40B4-BE49-F238E27FC236}">
                <a16:creationId xmlns:a16="http://schemas.microsoft.com/office/drawing/2014/main" id="{98071AB1-416F-441F-866E-1EBB2AE4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857" y1="19957" x2="47857" y2="19957"/>
                        <a14:foregroundMark x1="44429" y1="18670" x2="45429" y2="18455"/>
                        <a14:foregroundMark x1="52571" y1="15665" x2="56143" y2="16309"/>
                        <a14:foregroundMark x1="27286" y1="69742" x2="27714" y2="75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61"/>
            <a:ext cx="2746431" cy="18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1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A30F1-8547-AF4C-894A-25BD7BEB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2500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Parka Black" panose="02000503040000020004" pitchFamily="2" charset="77"/>
              </a:rPr>
              <a:t>Note explicative</a:t>
            </a:r>
          </a:p>
        </p:txBody>
      </p:sp>
      <p:grpSp>
        <p:nvGrpSpPr>
          <p:cNvPr id="4" name="Google Shape;4262;p116">
            <a:extLst>
              <a:ext uri="{FF2B5EF4-FFF2-40B4-BE49-F238E27FC236}">
                <a16:creationId xmlns:a16="http://schemas.microsoft.com/office/drawing/2014/main" id="{9AB1BD91-6BC2-477F-9350-83B68A70724F}"/>
              </a:ext>
            </a:extLst>
          </p:cNvPr>
          <p:cNvGrpSpPr/>
          <p:nvPr/>
        </p:nvGrpSpPr>
        <p:grpSpPr>
          <a:xfrm>
            <a:off x="5479680" y="2971634"/>
            <a:ext cx="1434670" cy="3003154"/>
            <a:chOff x="4100513" y="2408238"/>
            <a:chExt cx="890587" cy="1878012"/>
          </a:xfrm>
          <a:solidFill>
            <a:schemeClr val="accent1"/>
          </a:solidFill>
        </p:grpSpPr>
        <p:sp>
          <p:nvSpPr>
            <p:cNvPr id="5" name="Google Shape;4263;p116">
              <a:extLst>
                <a:ext uri="{FF2B5EF4-FFF2-40B4-BE49-F238E27FC236}">
                  <a16:creationId xmlns:a16="http://schemas.microsoft.com/office/drawing/2014/main" id="{E9F9E848-EAF7-4592-8310-30E5B12AD4F4}"/>
                </a:ext>
              </a:extLst>
            </p:cNvPr>
            <p:cNvSpPr/>
            <p:nvPr/>
          </p:nvSpPr>
          <p:spPr>
            <a:xfrm>
              <a:off x="4322763" y="2417763"/>
              <a:ext cx="285750" cy="288925"/>
            </a:xfrm>
            <a:prstGeom prst="ellipse">
              <a:avLst/>
            </a:prstGeom>
            <a:solidFill>
              <a:srgbClr val="E433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" name="Google Shape;4264;p116">
              <a:extLst>
                <a:ext uri="{FF2B5EF4-FFF2-40B4-BE49-F238E27FC236}">
                  <a16:creationId xmlns:a16="http://schemas.microsoft.com/office/drawing/2014/main" id="{8BFFA3BA-3DDA-4D31-BE02-D392B3C07239}"/>
                </a:ext>
              </a:extLst>
            </p:cNvPr>
            <p:cNvSpPr/>
            <p:nvPr/>
          </p:nvSpPr>
          <p:spPr>
            <a:xfrm>
              <a:off x="4100513" y="2408238"/>
              <a:ext cx="890587" cy="1878012"/>
            </a:xfrm>
            <a:custGeom>
              <a:avLst/>
              <a:gdLst/>
              <a:ahLst/>
              <a:cxnLst/>
              <a:rect l="l" t="t" r="r" b="b"/>
              <a:pathLst>
                <a:path w="4300" h="9069" extrusionOk="0">
                  <a:moveTo>
                    <a:pt x="4300" y="221"/>
                  </a:moveTo>
                  <a:cubicBezTo>
                    <a:pt x="4268" y="93"/>
                    <a:pt x="4155" y="0"/>
                    <a:pt x="4025" y="0"/>
                  </a:cubicBezTo>
                  <a:cubicBezTo>
                    <a:pt x="3862" y="0"/>
                    <a:pt x="3732" y="131"/>
                    <a:pt x="3732" y="295"/>
                  </a:cubicBezTo>
                  <a:cubicBezTo>
                    <a:pt x="3732" y="558"/>
                    <a:pt x="3732" y="1041"/>
                    <a:pt x="3732" y="1581"/>
                  </a:cubicBezTo>
                  <a:cubicBezTo>
                    <a:pt x="3038" y="1581"/>
                    <a:pt x="2356" y="1581"/>
                    <a:pt x="2274" y="1581"/>
                  </a:cubicBezTo>
                  <a:cubicBezTo>
                    <a:pt x="2270" y="1648"/>
                    <a:pt x="2250" y="1893"/>
                    <a:pt x="2197" y="2150"/>
                  </a:cubicBezTo>
                  <a:cubicBezTo>
                    <a:pt x="2167" y="2297"/>
                    <a:pt x="2028" y="2716"/>
                    <a:pt x="2028" y="2716"/>
                  </a:cubicBezTo>
                  <a:cubicBezTo>
                    <a:pt x="2028" y="2716"/>
                    <a:pt x="1952" y="2396"/>
                    <a:pt x="1926" y="2297"/>
                  </a:cubicBezTo>
                  <a:cubicBezTo>
                    <a:pt x="1907" y="2226"/>
                    <a:pt x="1839" y="2070"/>
                    <a:pt x="1839" y="2070"/>
                  </a:cubicBezTo>
                  <a:cubicBezTo>
                    <a:pt x="1987" y="1925"/>
                    <a:pt x="1987" y="1925"/>
                    <a:pt x="1987" y="1925"/>
                  </a:cubicBezTo>
                  <a:cubicBezTo>
                    <a:pt x="1769" y="1715"/>
                    <a:pt x="1769" y="1715"/>
                    <a:pt x="1769" y="1715"/>
                  </a:cubicBezTo>
                  <a:cubicBezTo>
                    <a:pt x="1551" y="1925"/>
                    <a:pt x="1551" y="1925"/>
                    <a:pt x="1551" y="1925"/>
                  </a:cubicBezTo>
                  <a:cubicBezTo>
                    <a:pt x="1699" y="2070"/>
                    <a:pt x="1699" y="2070"/>
                    <a:pt x="1699" y="2070"/>
                  </a:cubicBezTo>
                  <a:cubicBezTo>
                    <a:pt x="1699" y="2070"/>
                    <a:pt x="1631" y="2226"/>
                    <a:pt x="1612" y="2297"/>
                  </a:cubicBezTo>
                  <a:cubicBezTo>
                    <a:pt x="1586" y="2396"/>
                    <a:pt x="1510" y="2716"/>
                    <a:pt x="1510" y="2716"/>
                  </a:cubicBezTo>
                  <a:cubicBezTo>
                    <a:pt x="1510" y="2716"/>
                    <a:pt x="1371" y="2297"/>
                    <a:pt x="1340" y="2150"/>
                  </a:cubicBezTo>
                  <a:cubicBezTo>
                    <a:pt x="1288" y="1893"/>
                    <a:pt x="1268" y="1648"/>
                    <a:pt x="1264" y="1581"/>
                  </a:cubicBezTo>
                  <a:cubicBezTo>
                    <a:pt x="724" y="1581"/>
                    <a:pt x="724" y="1581"/>
                    <a:pt x="724" y="1581"/>
                  </a:cubicBezTo>
                  <a:cubicBezTo>
                    <a:pt x="326" y="1581"/>
                    <a:pt x="0" y="1910"/>
                    <a:pt x="0" y="2311"/>
                  </a:cubicBezTo>
                  <a:cubicBezTo>
                    <a:pt x="0" y="2623"/>
                    <a:pt x="0" y="4936"/>
                    <a:pt x="0" y="4936"/>
                  </a:cubicBezTo>
                  <a:cubicBezTo>
                    <a:pt x="0" y="5100"/>
                    <a:pt x="130" y="5231"/>
                    <a:pt x="293" y="5231"/>
                  </a:cubicBezTo>
                  <a:cubicBezTo>
                    <a:pt x="447" y="5231"/>
                    <a:pt x="578" y="5100"/>
                    <a:pt x="578" y="4936"/>
                  </a:cubicBezTo>
                  <a:cubicBezTo>
                    <a:pt x="578" y="4690"/>
                    <a:pt x="578" y="2746"/>
                    <a:pt x="578" y="2746"/>
                  </a:cubicBezTo>
                  <a:cubicBezTo>
                    <a:pt x="862" y="2746"/>
                    <a:pt x="862" y="2746"/>
                    <a:pt x="862" y="2746"/>
                  </a:cubicBezTo>
                  <a:cubicBezTo>
                    <a:pt x="862" y="4600"/>
                    <a:pt x="862" y="8676"/>
                    <a:pt x="862" y="8676"/>
                  </a:cubicBezTo>
                  <a:cubicBezTo>
                    <a:pt x="862" y="8897"/>
                    <a:pt x="1041" y="9069"/>
                    <a:pt x="1261" y="9069"/>
                  </a:cubicBezTo>
                  <a:cubicBezTo>
                    <a:pt x="1472" y="9069"/>
                    <a:pt x="1651" y="8897"/>
                    <a:pt x="1651" y="8676"/>
                  </a:cubicBezTo>
                  <a:cubicBezTo>
                    <a:pt x="1651" y="5182"/>
                    <a:pt x="1651" y="5182"/>
                    <a:pt x="1651" y="5182"/>
                  </a:cubicBezTo>
                  <a:cubicBezTo>
                    <a:pt x="1895" y="5182"/>
                    <a:pt x="1895" y="5182"/>
                    <a:pt x="1895" y="5182"/>
                  </a:cubicBezTo>
                  <a:cubicBezTo>
                    <a:pt x="1895" y="8676"/>
                    <a:pt x="1895" y="8676"/>
                    <a:pt x="1895" y="8676"/>
                  </a:cubicBezTo>
                  <a:cubicBezTo>
                    <a:pt x="1895" y="8897"/>
                    <a:pt x="2066" y="9069"/>
                    <a:pt x="2285" y="9069"/>
                  </a:cubicBezTo>
                  <a:cubicBezTo>
                    <a:pt x="2497" y="9069"/>
                    <a:pt x="2676" y="8897"/>
                    <a:pt x="2676" y="8676"/>
                  </a:cubicBezTo>
                  <a:cubicBezTo>
                    <a:pt x="2676" y="7185"/>
                    <a:pt x="2676" y="5912"/>
                    <a:pt x="2676" y="4902"/>
                  </a:cubicBezTo>
                  <a:cubicBezTo>
                    <a:pt x="2676" y="3213"/>
                    <a:pt x="2676" y="2261"/>
                    <a:pt x="2676" y="2261"/>
                  </a:cubicBezTo>
                  <a:cubicBezTo>
                    <a:pt x="2676" y="2149"/>
                    <a:pt x="2676" y="2149"/>
                    <a:pt x="2676" y="2149"/>
                  </a:cubicBezTo>
                  <a:cubicBezTo>
                    <a:pt x="4135" y="2149"/>
                    <a:pt x="4135" y="2149"/>
                    <a:pt x="4135" y="2149"/>
                  </a:cubicBezTo>
                  <a:cubicBezTo>
                    <a:pt x="4135" y="2149"/>
                    <a:pt x="4135" y="2149"/>
                    <a:pt x="4135" y="2149"/>
                  </a:cubicBezTo>
                  <a:cubicBezTo>
                    <a:pt x="4300" y="2149"/>
                    <a:pt x="4300" y="2149"/>
                    <a:pt x="4300" y="2149"/>
                  </a:cubicBezTo>
                  <a:lnTo>
                    <a:pt x="4300" y="221"/>
                  </a:lnTo>
                  <a:close/>
                </a:path>
              </a:pathLst>
            </a:custGeom>
            <a:solidFill>
              <a:srgbClr val="E433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E4332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8BFDBE-4AFE-47A2-A16F-CFBA73F5C985}"/>
              </a:ext>
            </a:extLst>
          </p:cNvPr>
          <p:cNvSpPr/>
          <p:nvPr/>
        </p:nvSpPr>
        <p:spPr>
          <a:xfrm>
            <a:off x="321582" y="1522096"/>
            <a:ext cx="4899806" cy="2335272"/>
          </a:xfrm>
          <a:prstGeom prst="roundRect">
            <a:avLst/>
          </a:prstGeom>
          <a:solidFill>
            <a:srgbClr val="00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latin typeface="Parka Black" panose="02000503040000020004"/>
              </a:rPr>
              <a:t>Qu’est-ce que c’est ? </a:t>
            </a:r>
          </a:p>
          <a:p>
            <a:pPr algn="just"/>
            <a:endParaRPr lang="fr-FR" sz="1500" dirty="0">
              <a:latin typeface="Parka Black" panose="02000503040000020004"/>
            </a:endParaRPr>
          </a:p>
          <a:p>
            <a:pPr algn="just"/>
            <a:r>
              <a:rPr lang="fr-FR" sz="1600" dirty="0">
                <a:latin typeface="Parka Black" panose="02000503040000020004"/>
              </a:rPr>
              <a:t>En partenariat avec la FDJ, la FFHB lance le mois « Hand Pour Elles » qui vise à valoriser les actions des clubs en faveur du public féminin. En bénéficiant d’un accompagnement territorial et national, cela peut permettre au club de mettre en place un projet pérenne et a intégrer pleinement dans le projet associatif de la structure.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548975-C09F-4426-BC08-C8388D8CB3CC}"/>
              </a:ext>
            </a:extLst>
          </p:cNvPr>
          <p:cNvSpPr/>
          <p:nvPr/>
        </p:nvSpPr>
        <p:spPr>
          <a:xfrm>
            <a:off x="321581" y="4312763"/>
            <a:ext cx="4899807" cy="2130640"/>
          </a:xfrm>
          <a:prstGeom prst="roundRect">
            <a:avLst/>
          </a:prstGeom>
          <a:solidFill>
            <a:srgbClr val="00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latin typeface="Parka Black" panose="02000503040000020004"/>
              </a:rPr>
              <a:t>Quelles sont les objectifs ? </a:t>
            </a:r>
          </a:p>
          <a:p>
            <a:pPr algn="just"/>
            <a:endParaRPr lang="fr-FR" sz="1500" dirty="0">
              <a:latin typeface="Parka Black" panose="0200050304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Parka Black" panose="02000503040000020004"/>
              </a:rPr>
              <a:t>Favoriser la pratique du handball pour les jeunes filles et femmes en marge de la pratique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Parka Black" panose="02000503040000020004"/>
              </a:rPr>
              <a:t>Développer les pratiques du handball au sein des structures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Parka Black" panose="02000503040000020004"/>
              </a:rPr>
              <a:t>Accompagner les actions des clubs dans cette reprise post-</a:t>
            </a:r>
            <a:r>
              <a:rPr lang="fr-FR" sz="1600" dirty="0" err="1">
                <a:latin typeface="Parka Black" panose="02000503040000020004"/>
              </a:rPr>
              <a:t>covid</a:t>
            </a:r>
            <a:endParaRPr lang="fr-FR" sz="1600" dirty="0">
              <a:latin typeface="Parka Black" panose="02000503040000020004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46B55B7-AAA1-4307-B987-BAD8CA81598E}"/>
              </a:ext>
            </a:extLst>
          </p:cNvPr>
          <p:cNvSpPr/>
          <p:nvPr/>
        </p:nvSpPr>
        <p:spPr>
          <a:xfrm>
            <a:off x="7094951" y="1526450"/>
            <a:ext cx="4899806" cy="1722712"/>
          </a:xfrm>
          <a:prstGeom prst="roundRect">
            <a:avLst/>
          </a:prstGeom>
          <a:solidFill>
            <a:srgbClr val="00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latin typeface="Parka Black" panose="02000503040000020004"/>
              </a:rPr>
              <a:t>Comment un projet est éligible ? </a:t>
            </a:r>
          </a:p>
          <a:p>
            <a:pPr algn="just"/>
            <a:endParaRPr lang="fr-FR" sz="1500" dirty="0">
              <a:latin typeface="Parka Black" panose="02000503040000020004"/>
            </a:endParaRPr>
          </a:p>
          <a:p>
            <a:pPr algn="just"/>
            <a:r>
              <a:rPr lang="fr-FR" sz="1600" dirty="0">
                <a:latin typeface="Parka Black" panose="02000503040000020004"/>
              </a:rPr>
              <a:t>Le club doit mettre en place une action pendant le mois « Hand Pour Elles ». Cette action doit être en lien avec une ou plusieurs pratiques du handball et doit promouvoir la féminisation et/ou la mixité.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17B7DE-87B7-4FBA-8374-05221F6A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24" y="4313022"/>
            <a:ext cx="1117832" cy="11178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BA995DD-F6FE-42DF-9988-360446CF3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603" y="4313778"/>
            <a:ext cx="1117832" cy="111783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1FB7AEE-695C-4A15-8DAD-80437FD69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462" y="4312763"/>
            <a:ext cx="1117832" cy="11188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BA7C945-C54C-4399-9C01-4819849E3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3517" y="4316592"/>
            <a:ext cx="1115017" cy="11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A30F1-8547-AF4C-894A-25BD7BEB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2500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Parka Black" panose="02000503040000020004" pitchFamily="2" charset="77"/>
              </a:rPr>
              <a:t>Retroplanning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79B83B-C89F-464B-AA9D-AD119E8B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0" y="1785147"/>
            <a:ext cx="891793" cy="891793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8C3774C-5867-42FE-BAD4-CCB5C24946AD}"/>
              </a:ext>
            </a:extLst>
          </p:cNvPr>
          <p:cNvSpPr/>
          <p:nvPr/>
        </p:nvSpPr>
        <p:spPr>
          <a:xfrm>
            <a:off x="2316942" y="1688307"/>
            <a:ext cx="7514864" cy="988633"/>
          </a:xfrm>
          <a:prstGeom prst="roundRect">
            <a:avLst/>
          </a:prstGeom>
          <a:solidFill>
            <a:srgbClr val="E4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Parka Black" panose="02000503040000020004"/>
              </a:rPr>
              <a:t>A partir du 5 octobre et jusqu’au 20 novembre</a:t>
            </a:r>
          </a:p>
          <a:p>
            <a:r>
              <a:rPr lang="fr-FR" sz="1600" dirty="0">
                <a:latin typeface="Parka Black" panose="02000503040000020004"/>
              </a:rPr>
              <a:t>Envoi des projets à la ligue. Ils doivent être déposés au moins 10 jours avant le début de l’action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F7386B-FFAC-489E-9976-6C564B5F1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72" y="3065907"/>
            <a:ext cx="891793" cy="89179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276D5B3-109E-4700-AD12-3272E301CE13}"/>
              </a:ext>
            </a:extLst>
          </p:cNvPr>
          <p:cNvSpPr/>
          <p:nvPr/>
        </p:nvSpPr>
        <p:spPr>
          <a:xfrm>
            <a:off x="2904240" y="3031523"/>
            <a:ext cx="7514864" cy="988633"/>
          </a:xfrm>
          <a:prstGeom prst="roundRect">
            <a:avLst/>
          </a:prstGeom>
          <a:solidFill>
            <a:srgbClr val="E4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Parka Black" panose="02000503040000020004"/>
              </a:rPr>
              <a:t>Du 15 octobre au 30 novembre</a:t>
            </a:r>
          </a:p>
          <a:p>
            <a:r>
              <a:rPr lang="fr-FR" sz="1600" dirty="0">
                <a:latin typeface="Parka Black" panose="02000503040000020004"/>
              </a:rPr>
              <a:t>Réalisation des actions « Hand Pour Elles »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0BB5BC7-F1CA-4831-85F9-83A5BADDF0FE}"/>
              </a:ext>
            </a:extLst>
          </p:cNvPr>
          <p:cNvSpPr/>
          <p:nvPr/>
        </p:nvSpPr>
        <p:spPr>
          <a:xfrm>
            <a:off x="3413479" y="4374739"/>
            <a:ext cx="7514864" cy="1464979"/>
          </a:xfrm>
          <a:prstGeom prst="roundRect">
            <a:avLst/>
          </a:prstGeom>
          <a:solidFill>
            <a:srgbClr val="E4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latin typeface="Parka Black" panose="02000503040000020004"/>
            </a:endParaRPr>
          </a:p>
          <a:p>
            <a:r>
              <a:rPr lang="fr-FR" b="1" dirty="0">
                <a:latin typeface="Parka Black" panose="02000503040000020004"/>
              </a:rPr>
              <a:t>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arka Black" panose="02000503040000020004"/>
              </a:rPr>
              <a:t>Sélection des meilleurs projets par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arka Black" panose="02000503040000020004"/>
              </a:rPr>
              <a:t>Jury 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Parka Black" panose="02000503040000020004"/>
              </a:rPr>
              <a:t>Remise des récompenses </a:t>
            </a:r>
          </a:p>
          <a:p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7E0C50-4DCD-4F96-9567-67EEBD466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68" y="4661331"/>
            <a:ext cx="891793" cy="8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A30F1-8547-AF4C-894A-25BD7BEB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2500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Parka Black" panose="02000503040000020004" pitchFamily="2" charset="77"/>
              </a:rPr>
              <a:t>Récompenses 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276D5B3-109E-4700-AD12-3272E301CE13}"/>
              </a:ext>
            </a:extLst>
          </p:cNvPr>
          <p:cNvSpPr/>
          <p:nvPr/>
        </p:nvSpPr>
        <p:spPr>
          <a:xfrm>
            <a:off x="3031541" y="1946596"/>
            <a:ext cx="6748807" cy="1202500"/>
          </a:xfrm>
          <a:prstGeom prst="roundRect">
            <a:avLst/>
          </a:prstGeom>
          <a:solidFill>
            <a:srgbClr val="00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  <a:latin typeface="Parka Black" panose="02000503040000020004"/>
              </a:rPr>
              <a:t>Projets éligibles</a:t>
            </a:r>
          </a:p>
          <a:p>
            <a:r>
              <a:rPr lang="fr-FR" sz="1600" dirty="0">
                <a:solidFill>
                  <a:schemeClr val="bg1"/>
                </a:solidFill>
                <a:latin typeface="Parka Black" panose="02000503040000020004"/>
              </a:rPr>
              <a:t>La ligue IDF offre 1 paire de but hand à 4 pour chaque projet déposé et validé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Parka Black" panose="02000503040000020004"/>
              </a:rPr>
              <a:t>+</a:t>
            </a:r>
          </a:p>
          <a:p>
            <a:r>
              <a:rPr lang="fr-FR" sz="1600" dirty="0">
                <a:solidFill>
                  <a:schemeClr val="bg1"/>
                </a:solidFill>
                <a:latin typeface="Parka Black" panose="02000503040000020004"/>
              </a:rPr>
              <a:t>Dotation FFHB/FDJ comprenant un </a:t>
            </a:r>
            <a:r>
              <a:rPr lang="fr-FR" sz="1600" dirty="0" err="1">
                <a:solidFill>
                  <a:schemeClr val="bg1"/>
                </a:solidFill>
                <a:latin typeface="Parka Black" panose="02000503040000020004"/>
              </a:rPr>
              <a:t>Xbanner</a:t>
            </a:r>
            <a:r>
              <a:rPr lang="fr-FR" sz="1600" dirty="0">
                <a:solidFill>
                  <a:schemeClr val="bg1"/>
                </a:solidFill>
                <a:latin typeface="Parka Black" panose="02000503040000020004"/>
              </a:rPr>
              <a:t> et des sacs zippés logotés</a:t>
            </a:r>
          </a:p>
        </p:txBody>
      </p:sp>
      <p:pic>
        <p:nvPicPr>
          <p:cNvPr id="12" name="Picture 2" descr="Style Plat Icône Coupe D&amp;#39;or, Or, Tasse, Icône PNG et vecteur pour  téléchargement gratuit">
            <a:extLst>
              <a:ext uri="{FF2B5EF4-FFF2-40B4-BE49-F238E27FC236}">
                <a16:creationId xmlns:a16="http://schemas.microsoft.com/office/drawing/2014/main" id="{6095CBB6-A6CC-452B-9DD6-2A0D239C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56" b="90000" l="10000" r="90000">
                        <a14:foregroundMark x1="42656" y1="7656" x2="42656" y2="7656"/>
                        <a14:backgroundMark x1="68906" y1="10469" x2="68906" y2="10469"/>
                        <a14:backgroundMark x1="68750" y1="11250" x2="68750" y2="11250"/>
                        <a14:backgroundMark x1="68594" y1="16563" x2="68594" y2="16563"/>
                        <a14:backgroundMark x1="36250" y1="34219" x2="36250" y2="34219"/>
                        <a14:backgroundMark x1="36875" y1="35000" x2="36875" y2="35000"/>
                        <a14:backgroundMark x1="37188" y1="35625" x2="37188" y2="35625"/>
                        <a14:backgroundMark x1="37813" y1="36094" x2="37813" y2="36094"/>
                        <a14:backgroundMark x1="64063" y1="34375" x2="64063" y2="34375"/>
                        <a14:backgroundMark x1="62969" y1="35469" x2="62969" y2="35469"/>
                        <a14:backgroundMark x1="57656" y1="43281" x2="57656" y2="43281"/>
                        <a14:backgroundMark x1="42344" y1="43281" x2="42344" y2="43281"/>
                        <a14:backgroundMark x1="31875" y1="17031" x2="31875" y2="17031"/>
                        <a14:backgroundMark x1="31563" y1="10781" x2="31563" y2="1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985"/>
            <a:ext cx="2200817" cy="22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5C1A2A0-1C89-4D69-8828-E236C9D44F49}"/>
              </a:ext>
            </a:extLst>
          </p:cNvPr>
          <p:cNvSpPr/>
          <p:nvPr/>
        </p:nvSpPr>
        <p:spPr>
          <a:xfrm>
            <a:off x="3031542" y="3528886"/>
            <a:ext cx="6748806" cy="742235"/>
          </a:xfrm>
          <a:prstGeom prst="roundRect">
            <a:avLst/>
          </a:prstGeom>
          <a:solidFill>
            <a:srgbClr val="E4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  <a:latin typeface="Parka Black" panose="02000503040000020004"/>
              </a:rPr>
              <a:t>Projets finalistes </a:t>
            </a:r>
          </a:p>
          <a:p>
            <a:r>
              <a:rPr lang="fr-FR" sz="1600" dirty="0">
                <a:solidFill>
                  <a:schemeClr val="bg1"/>
                </a:solidFill>
                <a:latin typeface="Parka Black" panose="02000503040000020004"/>
              </a:rPr>
              <a:t>Dotation matériel FFHB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2B8DA11-9E41-473C-BDCD-ADEEC9C101D7}"/>
              </a:ext>
            </a:extLst>
          </p:cNvPr>
          <p:cNvSpPr/>
          <p:nvPr/>
        </p:nvSpPr>
        <p:spPr>
          <a:xfrm>
            <a:off x="3031542" y="4872102"/>
            <a:ext cx="6748806" cy="742235"/>
          </a:xfrm>
          <a:prstGeom prst="roundRect">
            <a:avLst/>
          </a:prstGeom>
          <a:solidFill>
            <a:srgbClr val="E4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  <a:latin typeface="Parka Black" panose="02000503040000020004"/>
              </a:rPr>
              <a:t>Projets Lauréats </a:t>
            </a:r>
          </a:p>
          <a:p>
            <a:r>
              <a:rPr lang="fr-FR" sz="1600" dirty="0">
                <a:solidFill>
                  <a:schemeClr val="bg1"/>
                </a:solidFill>
                <a:latin typeface="Parka Black" panose="02000503040000020004"/>
              </a:rPr>
              <a:t>Dotation financière</a:t>
            </a:r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6E06B051-91D1-44BC-AC6A-B7459EAA7D77}"/>
              </a:ext>
            </a:extLst>
          </p:cNvPr>
          <p:cNvSpPr/>
          <p:nvPr/>
        </p:nvSpPr>
        <p:spPr>
          <a:xfrm rot="5400000">
            <a:off x="2361617" y="2273668"/>
            <a:ext cx="226757" cy="54835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827D1F25-993B-4138-8EAB-FC7D77635D69}"/>
              </a:ext>
            </a:extLst>
          </p:cNvPr>
          <p:cNvSpPr/>
          <p:nvPr/>
        </p:nvSpPr>
        <p:spPr>
          <a:xfrm rot="5400000">
            <a:off x="2361616" y="3625825"/>
            <a:ext cx="226757" cy="54835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E0A6A1AB-C28A-47B1-ABF8-01C8543DAE90}"/>
              </a:ext>
            </a:extLst>
          </p:cNvPr>
          <p:cNvSpPr/>
          <p:nvPr/>
        </p:nvSpPr>
        <p:spPr>
          <a:xfrm rot="5400000">
            <a:off x="2394566" y="4977982"/>
            <a:ext cx="226757" cy="54835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37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78AB73-D292-40BD-8573-1B36205C3DC4}"/>
              </a:ext>
            </a:extLst>
          </p:cNvPr>
          <p:cNvSpPr/>
          <p:nvPr/>
        </p:nvSpPr>
        <p:spPr>
          <a:xfrm rot="10800000">
            <a:off x="1378364" y="1082699"/>
            <a:ext cx="348381" cy="3419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0FE9A9-FA5A-448A-BA55-55B8008AA223}"/>
              </a:ext>
            </a:extLst>
          </p:cNvPr>
          <p:cNvSpPr txBox="1"/>
          <p:nvPr/>
        </p:nvSpPr>
        <p:spPr>
          <a:xfrm>
            <a:off x="1902676" y="1409915"/>
            <a:ext cx="91411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arka Black" panose="02000503040000020004"/>
              </a:rPr>
              <a:t>Vous trouverez </a:t>
            </a:r>
            <a:r>
              <a:rPr lang="fr-FR" b="1" dirty="0">
                <a:solidFill>
                  <a:schemeClr val="bg1"/>
                </a:solidFill>
                <a:latin typeface="Parka Black" panose="0200050304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lang="fr-FR" b="1" dirty="0">
                <a:solidFill>
                  <a:schemeClr val="bg1"/>
                </a:solidFill>
                <a:latin typeface="Parka Black" panose="02000503040000020004"/>
              </a:rPr>
              <a:t> la fiche projet à compléter et retourner à la ligue. Nous vous accompagneront tout au long du mois « Hand Pour Elles » dans la réalisation de votre projet : </a:t>
            </a:r>
          </a:p>
          <a:p>
            <a:endParaRPr lang="fr-FR" b="1" dirty="0">
              <a:solidFill>
                <a:schemeClr val="bg1"/>
              </a:solidFill>
              <a:latin typeface="Parka Black" panose="02000503040000020004"/>
            </a:endParaRPr>
          </a:p>
          <a:p>
            <a:r>
              <a:rPr lang="fr-FR" b="1" dirty="0">
                <a:solidFill>
                  <a:srgbClr val="003B73"/>
                </a:solidFill>
                <a:latin typeface="Parka Black" panose="020005030400000200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5800000.bcosnard@ffhandball.net</a:t>
            </a:r>
            <a:endParaRPr lang="fr-FR" b="1" dirty="0">
              <a:solidFill>
                <a:srgbClr val="003B73"/>
              </a:solidFill>
              <a:latin typeface="Parka Black" panose="02000503040000020004"/>
            </a:endParaRPr>
          </a:p>
          <a:p>
            <a:r>
              <a:rPr lang="fr-FR" b="1" dirty="0">
                <a:solidFill>
                  <a:srgbClr val="003B73"/>
                </a:solidFill>
                <a:latin typeface="Parka Black" panose="020005030400000200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5800000.mmerabet@ffhandball.net</a:t>
            </a:r>
            <a:endParaRPr lang="fr-FR" b="1" dirty="0">
              <a:solidFill>
                <a:srgbClr val="003B73"/>
              </a:solidFill>
              <a:latin typeface="Parka Black" panose="02000503040000020004"/>
            </a:endParaRPr>
          </a:p>
          <a:p>
            <a:endParaRPr lang="fr-FR" b="1" dirty="0">
              <a:solidFill>
                <a:schemeClr val="bg1"/>
              </a:solidFill>
              <a:latin typeface="Parka Black" panose="02000503040000020004"/>
            </a:endParaRPr>
          </a:p>
          <a:p>
            <a:endParaRPr lang="fr-FR" b="1" dirty="0">
              <a:solidFill>
                <a:schemeClr val="bg1"/>
              </a:solidFill>
              <a:latin typeface="Parka Black" panose="02000503040000020004"/>
            </a:endParaRPr>
          </a:p>
          <a:p>
            <a:r>
              <a:rPr lang="fr-FR" b="1" dirty="0">
                <a:solidFill>
                  <a:schemeClr val="bg1"/>
                </a:solidFill>
                <a:latin typeface="Parka Black" panose="02000503040000020004"/>
              </a:rPr>
              <a:t>Puis à envoyer à : </a:t>
            </a:r>
          </a:p>
          <a:p>
            <a:endParaRPr lang="fr-FR" b="1" dirty="0">
              <a:solidFill>
                <a:schemeClr val="bg1"/>
              </a:solidFill>
              <a:latin typeface="Parka Black" panose="02000503040000020004"/>
            </a:endParaRPr>
          </a:p>
          <a:p>
            <a:r>
              <a:rPr lang="fr-FR" b="1" u="sng" dirty="0">
                <a:solidFill>
                  <a:srgbClr val="003B73"/>
                </a:solidFill>
                <a:latin typeface="Parka Black" panose="02000503040000020004"/>
              </a:rPr>
              <a:t>Handpourelles@ffhandball.net</a:t>
            </a:r>
          </a:p>
          <a:p>
            <a:endParaRPr lang="fr-FR" b="1" dirty="0">
              <a:latin typeface="Parka Black" panose="02000503040000020004"/>
            </a:endParaRPr>
          </a:p>
          <a:p>
            <a:endParaRPr lang="fr-FR" dirty="0">
              <a:latin typeface="Parka Black" panose="020005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594736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1FCF32F47014CA44E267AE5267DD6" ma:contentTypeVersion="10" ma:contentTypeDescription="Crée un document." ma:contentTypeScope="" ma:versionID="80565ea14597ace5712d06af052fa242">
  <xsd:schema xmlns:xsd="http://www.w3.org/2001/XMLSchema" xmlns:xs="http://www.w3.org/2001/XMLSchema" xmlns:p="http://schemas.microsoft.com/office/2006/metadata/properties" xmlns:ns2="f00a47fb-d5ad-4f88-af5e-ba9b457b6353" targetNamespace="http://schemas.microsoft.com/office/2006/metadata/properties" ma:root="true" ma:fieldsID="509296547704fcabc75b9aa9d282b94d" ns2:_="">
    <xsd:import namespace="f00a47fb-d5ad-4f88-af5e-ba9b457b6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a47fb-d5ad-4f88-af5e-ba9b457b6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BD43B7-3F66-471D-9ED8-C413BDB1B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7CB60-398E-4BE4-A920-B3B57D98878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93972A-5100-41A7-A8B1-66150E466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0a47fb-d5ad-4f88-af5e-ba9b457b6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321</Words>
  <Application>Microsoft Office PowerPoint</Application>
  <PresentationFormat>Grand écran</PresentationFormat>
  <Paragraphs>44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FFHandV1</vt:lpstr>
      <vt:lpstr>Parka Black</vt:lpstr>
      <vt:lpstr>Verdana</vt:lpstr>
      <vt:lpstr>Thème Office</vt:lpstr>
      <vt:lpstr>Hand Pour Elles 2021</vt:lpstr>
      <vt:lpstr>Note explicative</vt:lpstr>
      <vt:lpstr>Retroplanning </vt:lpstr>
      <vt:lpstr>Récompenses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 de la ligue Ile-de-France</dc:creator>
  <cp:lastModifiedBy>MERABET MOHAMED (LIGUE ILE-DE-FRANCE)</cp:lastModifiedBy>
  <cp:revision>30</cp:revision>
  <dcterms:created xsi:type="dcterms:W3CDTF">2020-11-17T12:53:27Z</dcterms:created>
  <dcterms:modified xsi:type="dcterms:W3CDTF">2021-10-15T14:17:46Z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0x0101007801FCF32F47014CA44E267AE5267DD6</vt:lpwstr>
  </property>
</Properties>
</file>